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18"/>
  </p:handoutMasterIdLst>
  <p:sldIdLst>
    <p:sldId id="256" r:id="rId3"/>
    <p:sldId id="326" r:id="rId4"/>
    <p:sldId id="320" r:id="rId5"/>
    <p:sldId id="327" r:id="rId6"/>
    <p:sldId id="321" r:id="rId7"/>
    <p:sldId id="328" r:id="rId8"/>
    <p:sldId id="319" r:id="rId9"/>
    <p:sldId id="312" r:id="rId10"/>
    <p:sldId id="318" r:id="rId11"/>
    <p:sldId id="324" r:id="rId12"/>
    <p:sldId id="329" r:id="rId13"/>
    <p:sldId id="322" r:id="rId14"/>
    <p:sldId id="323" r:id="rId15"/>
    <p:sldId id="330" r:id="rId16"/>
    <p:sldId id="303" r:id="rId17"/>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0EA4D4B-1D88-4858-9FFC-F81B6BB0BB16}" type="datetimeFigureOut">
              <a:rPr lang="de-DE" smtClean="0"/>
              <a:t>07.02.2012</a:t>
            </a:fld>
            <a:endParaRPr lang="de-DE"/>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50CD66B-BDF1-42AA-B73D-F174AB7C3ABC}" type="slidenum">
              <a:rPr lang="de-DE" smtClean="0"/>
              <a:t>‹Nr.›</a:t>
            </a:fld>
            <a:endParaRPr lang="de-DE"/>
          </a:p>
        </p:txBody>
      </p:sp>
    </p:spTree>
    <p:extLst>
      <p:ext uri="{BB962C8B-B14F-4D97-AF65-F5344CB8AC3E}">
        <p14:creationId xmlns:p14="http://schemas.microsoft.com/office/powerpoint/2010/main" val="39783686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4D789E3-EF13-4651-85C8-9FF49C03E6D3}"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3019735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D789E3-EF13-4651-85C8-9FF49C03E6D3}"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3420290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D789E3-EF13-4651-85C8-9FF49C03E6D3}"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2420758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F11BCC66-0516-4C15-AD30-8F1E2850246A}"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2598915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11BCC66-0516-4C15-AD30-8F1E2850246A}"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3816660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F11BCC66-0516-4C15-AD30-8F1E2850246A}"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226847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11BCC66-0516-4C15-AD30-8F1E2850246A}" type="datetimeFigureOut">
              <a:rPr lang="de-DE" smtClean="0"/>
              <a:t>07.02.2012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1688984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11BCC66-0516-4C15-AD30-8F1E2850246A}" type="datetimeFigureOut">
              <a:rPr lang="de-DE" smtClean="0"/>
              <a:t>07.02.2012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34847075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F11BCC66-0516-4C15-AD30-8F1E2850246A}" type="datetimeFigureOut">
              <a:rPr lang="de-DE" smtClean="0"/>
              <a:t>07.02.2012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36953494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11BCC66-0516-4C15-AD30-8F1E2850246A}" type="datetimeFigureOut">
              <a:rPr lang="de-DE" smtClean="0"/>
              <a:t>07.02.2012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3761329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11BCC66-0516-4C15-AD30-8F1E2850246A}" type="datetimeFigureOut">
              <a:rPr lang="de-DE" smtClean="0"/>
              <a:t>07.02.2012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1961967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779096" cy="1143000"/>
          </a:xfrm>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D789E3-EF13-4651-85C8-9FF49C03E6D3}"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396534481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11BCC66-0516-4C15-AD30-8F1E2850246A}" type="datetimeFigureOut">
              <a:rPr lang="de-DE" smtClean="0"/>
              <a:t>07.02.2012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35127778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11BCC66-0516-4C15-AD30-8F1E2850246A}"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7866591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11BCC66-0516-4C15-AD30-8F1E2850246A}"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138BA24-46A5-4C68-9DF7-0803A9AACD02}" type="slidenum">
              <a:rPr lang="de-DE" smtClean="0"/>
              <a:t>‹Nr.›</a:t>
            </a:fld>
            <a:endParaRPr lang="de-DE"/>
          </a:p>
        </p:txBody>
      </p:sp>
    </p:spTree>
    <p:extLst>
      <p:ext uri="{BB962C8B-B14F-4D97-AF65-F5344CB8AC3E}">
        <p14:creationId xmlns:p14="http://schemas.microsoft.com/office/powerpoint/2010/main" val="3435246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84D789E3-EF13-4651-85C8-9FF49C03E6D3}" type="datetimeFigureOut">
              <a:rPr lang="de-DE" smtClean="0"/>
              <a:t>07.02.2012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306378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4D789E3-EF13-4651-85C8-9FF49C03E6D3}" type="datetimeFigureOut">
              <a:rPr lang="de-DE" smtClean="0"/>
              <a:t>07.02.2012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365974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4D789E3-EF13-4651-85C8-9FF49C03E6D3}" type="datetimeFigureOut">
              <a:rPr lang="de-DE" smtClean="0"/>
              <a:t>07.02.2012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3418913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4D789E3-EF13-4651-85C8-9FF49C03E6D3}" type="datetimeFigureOut">
              <a:rPr lang="de-DE" smtClean="0"/>
              <a:t>07.02.2012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175358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4D789E3-EF13-4651-85C8-9FF49C03E6D3}" type="datetimeFigureOut">
              <a:rPr lang="de-DE" smtClean="0"/>
              <a:t>07.02.2012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466160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4D789E3-EF13-4651-85C8-9FF49C03E6D3}" type="datetimeFigureOut">
              <a:rPr lang="de-DE" smtClean="0"/>
              <a:t>07.02.2012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3837132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4D789E3-EF13-4651-85C8-9FF49C03E6D3}" type="datetimeFigureOut">
              <a:rPr lang="de-DE" smtClean="0"/>
              <a:t>07.02.2012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CE818F0-CE82-4F55-BD17-E782763E5C4C}" type="slidenum">
              <a:rPr lang="de-DE" smtClean="0"/>
              <a:t>‹Nr.›</a:t>
            </a:fld>
            <a:endParaRPr lang="de-DE"/>
          </a:p>
        </p:txBody>
      </p:sp>
    </p:spTree>
    <p:extLst>
      <p:ext uri="{BB962C8B-B14F-4D97-AF65-F5344CB8AC3E}">
        <p14:creationId xmlns:p14="http://schemas.microsoft.com/office/powerpoint/2010/main" val="2463917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199" y="274638"/>
            <a:ext cx="7195319"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789E3-EF13-4651-85C8-9FF49C03E6D3}" type="datetimeFigureOut">
              <a:rPr lang="de-DE" smtClean="0"/>
              <a:t>07.02.2012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818F0-CE82-4F55-BD17-E782763E5C4C}" type="slidenum">
              <a:rPr lang="de-DE" smtClean="0"/>
              <a:t>‹Nr.›</a:t>
            </a:fld>
            <a:endParaRPr lang="de-DE"/>
          </a:p>
        </p:txBody>
      </p:sp>
      <p:pic>
        <p:nvPicPr>
          <p:cNvPr id="7" name="Grafik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11337" y="221509"/>
            <a:ext cx="1496499" cy="1551307"/>
          </a:xfrm>
          <a:prstGeom prst="rect">
            <a:avLst/>
          </a:prstGeom>
        </p:spPr>
      </p:pic>
    </p:spTree>
    <p:extLst>
      <p:ext uri="{BB962C8B-B14F-4D97-AF65-F5344CB8AC3E}">
        <p14:creationId xmlns:p14="http://schemas.microsoft.com/office/powerpoint/2010/main" val="3843899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BCC66-0516-4C15-AD30-8F1E2850246A}" type="datetimeFigureOut">
              <a:rPr lang="de-DE" smtClean="0"/>
              <a:t>07.02.2012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38BA24-46A5-4C68-9DF7-0803A9AACD02}" type="slidenum">
              <a:rPr lang="de-DE" smtClean="0"/>
              <a:t>‹Nr.›</a:t>
            </a:fld>
            <a:endParaRPr lang="de-DE"/>
          </a:p>
        </p:txBody>
      </p:sp>
    </p:spTree>
    <p:extLst>
      <p:ext uri="{BB962C8B-B14F-4D97-AF65-F5344CB8AC3E}">
        <p14:creationId xmlns:p14="http://schemas.microsoft.com/office/powerpoint/2010/main" val="20156700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9512" y="2130425"/>
            <a:ext cx="8856984" cy="1470025"/>
          </a:xfrm>
        </p:spPr>
        <p:txBody>
          <a:bodyPr>
            <a:noAutofit/>
          </a:bodyPr>
          <a:lstStyle/>
          <a:p>
            <a:r>
              <a:rPr lang="de-DE" sz="6000" b="1" dirty="0" smtClean="0"/>
              <a:t/>
            </a:r>
            <a:br>
              <a:rPr lang="de-DE" sz="6000" b="1" dirty="0" smtClean="0"/>
            </a:br>
            <a:r>
              <a:rPr lang="de-DE" sz="6000" dirty="0"/>
              <a:t/>
            </a:r>
            <a:br>
              <a:rPr lang="de-DE" sz="6000" dirty="0"/>
            </a:br>
            <a:r>
              <a:rPr lang="de-DE" sz="6000" dirty="0" smtClean="0"/>
              <a:t/>
            </a:r>
            <a:br>
              <a:rPr lang="de-DE" sz="6000" dirty="0" smtClean="0"/>
            </a:br>
            <a:r>
              <a:rPr lang="de-DE" sz="6000" dirty="0" smtClean="0"/>
              <a:t>Auf dem Weg zu einem inklusiven Schulsystem</a:t>
            </a:r>
            <a:r>
              <a:rPr lang="de-DE" sz="6000" b="1" dirty="0" smtClean="0"/>
              <a:t/>
            </a:r>
            <a:br>
              <a:rPr lang="de-DE" sz="6000" b="1" dirty="0" smtClean="0"/>
            </a:br>
            <a:r>
              <a:rPr lang="de-DE" sz="6000" b="1" dirty="0" smtClean="0"/>
              <a:t/>
            </a:r>
            <a:br>
              <a:rPr lang="de-DE" sz="6000" b="1" dirty="0" smtClean="0"/>
            </a:br>
            <a:r>
              <a:rPr lang="de-DE" sz="6000" dirty="0"/>
              <a:t/>
            </a:r>
            <a:br>
              <a:rPr lang="de-DE" sz="6000" dirty="0"/>
            </a:br>
            <a:r>
              <a:rPr lang="de-DE" sz="3000" dirty="0" smtClean="0"/>
              <a:t/>
            </a:r>
            <a:br>
              <a:rPr lang="de-DE" sz="3000" dirty="0" smtClean="0"/>
            </a:br>
            <a:endParaRPr lang="de-DE" sz="3000" b="1" dirty="0"/>
          </a:p>
        </p:txBody>
      </p:sp>
      <p:sp>
        <p:nvSpPr>
          <p:cNvPr id="3" name="Untertitel 2"/>
          <p:cNvSpPr>
            <a:spLocks noGrp="1"/>
          </p:cNvSpPr>
          <p:nvPr>
            <p:ph type="subTitle" idx="1"/>
          </p:nvPr>
        </p:nvSpPr>
        <p:spPr>
          <a:xfrm>
            <a:off x="5004048" y="6021288"/>
            <a:ext cx="3416424" cy="409600"/>
          </a:xfrm>
        </p:spPr>
        <p:txBody>
          <a:bodyPr>
            <a:normAutofit lnSpcReduction="10000"/>
          </a:bodyPr>
          <a:lstStyle/>
          <a:p>
            <a:r>
              <a:rPr lang="de-DE" sz="1000" dirty="0" smtClean="0"/>
              <a:t>SPD-Landtagsfraktion NRW</a:t>
            </a:r>
          </a:p>
          <a:p>
            <a:r>
              <a:rPr lang="de-DE" sz="1000" dirty="0" smtClean="0"/>
              <a:t>Stand</a:t>
            </a:r>
            <a:r>
              <a:rPr lang="de-DE" sz="1000" smtClean="0"/>
              <a:t>: </a:t>
            </a:r>
            <a:r>
              <a:rPr lang="de-DE" sz="1000" smtClean="0"/>
              <a:t>07.02.2012</a:t>
            </a:r>
            <a:endParaRPr lang="de-DE" sz="1000" dirty="0" smtClean="0"/>
          </a:p>
          <a:p>
            <a:endParaRPr lang="de-DE" sz="1000" dirty="0"/>
          </a:p>
        </p:txBody>
      </p:sp>
    </p:spTree>
    <p:extLst>
      <p:ext uri="{BB962C8B-B14F-4D97-AF65-F5344CB8AC3E}">
        <p14:creationId xmlns:p14="http://schemas.microsoft.com/office/powerpoint/2010/main" val="1086000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dirty="0" smtClean="0"/>
              <a:t>Gemeinsamer Antrag zu Eckpunkten eines Inklusionsplans:</a:t>
            </a:r>
            <a:endParaRPr lang="de-DE" sz="3600" dirty="0"/>
          </a:p>
        </p:txBody>
      </p:sp>
      <p:sp>
        <p:nvSpPr>
          <p:cNvPr id="3" name="Inhaltsplatzhalter 2"/>
          <p:cNvSpPr>
            <a:spLocks noGrp="1"/>
          </p:cNvSpPr>
          <p:nvPr>
            <p:ph idx="1"/>
          </p:nvPr>
        </p:nvSpPr>
        <p:spPr>
          <a:xfrm>
            <a:off x="467544" y="1988840"/>
            <a:ext cx="8229600" cy="4525963"/>
          </a:xfrm>
        </p:spPr>
        <p:txBody>
          <a:bodyPr>
            <a:normAutofit/>
          </a:bodyPr>
          <a:lstStyle/>
          <a:p>
            <a:r>
              <a:rPr lang="de-DE" dirty="0" smtClean="0"/>
              <a:t>Rechtsanspruch ab 2013, aufwachsend für Klasse 1 und 5</a:t>
            </a:r>
          </a:p>
          <a:p>
            <a:r>
              <a:rPr lang="de-DE" dirty="0" smtClean="0"/>
              <a:t>Kultur des Behaltens statt Abschieben (Verbot)  </a:t>
            </a:r>
          </a:p>
          <a:p>
            <a:r>
              <a:rPr lang="de-DE" dirty="0" smtClean="0"/>
              <a:t>Vorreiterschulen werden durch Startbudgets unterstützt</a:t>
            </a:r>
          </a:p>
          <a:p>
            <a:r>
              <a:rPr lang="de-DE" dirty="0" smtClean="0"/>
              <a:t>Kooperations- und Brückenlösungen bei drohender Schließung von Förderschulen aufgrund Schülerrückgangs</a:t>
            </a:r>
          </a:p>
        </p:txBody>
      </p:sp>
    </p:spTree>
    <p:extLst>
      <p:ext uri="{BB962C8B-B14F-4D97-AF65-F5344CB8AC3E}">
        <p14:creationId xmlns:p14="http://schemas.microsoft.com/office/powerpoint/2010/main" val="1515717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a:xfrm>
            <a:off x="467544" y="2060848"/>
            <a:ext cx="8229600" cy="4525963"/>
          </a:xfrm>
        </p:spPr>
        <p:txBody>
          <a:bodyPr/>
          <a:lstStyle/>
          <a:p>
            <a:pPr lvl="0"/>
            <a:r>
              <a:rPr lang="de-DE" sz="2500" dirty="0">
                <a:solidFill>
                  <a:prstClr val="black"/>
                </a:solidFill>
              </a:rPr>
              <a:t>Regionale und im Sozialraum verankerte niederschwellige Unterstützungssysteme</a:t>
            </a:r>
          </a:p>
          <a:p>
            <a:pPr lvl="0"/>
            <a:r>
              <a:rPr lang="de-DE" sz="2500" dirty="0">
                <a:solidFill>
                  <a:prstClr val="black"/>
                </a:solidFill>
              </a:rPr>
              <a:t>Vorreiterkommunen werden unterstützt</a:t>
            </a:r>
          </a:p>
          <a:p>
            <a:pPr lvl="0"/>
            <a:r>
              <a:rPr lang="de-DE" sz="2500" dirty="0">
                <a:solidFill>
                  <a:prstClr val="black"/>
                </a:solidFill>
              </a:rPr>
              <a:t>statt AO-SF schulinterne Diagnostik</a:t>
            </a:r>
          </a:p>
          <a:p>
            <a:pPr lvl="0"/>
            <a:r>
              <a:rPr lang="de-DE" sz="2500" dirty="0">
                <a:solidFill>
                  <a:prstClr val="black"/>
                </a:solidFill>
              </a:rPr>
              <a:t>Bisherige Kompetenzzentren laufen aus und können Kompetenzzentren „neuer Art“ werden</a:t>
            </a:r>
          </a:p>
          <a:p>
            <a:endParaRPr lang="de-DE" dirty="0"/>
          </a:p>
        </p:txBody>
      </p:sp>
    </p:spTree>
    <p:extLst>
      <p:ext uri="{BB962C8B-B14F-4D97-AF65-F5344CB8AC3E}">
        <p14:creationId xmlns:p14="http://schemas.microsoft.com/office/powerpoint/2010/main" val="569345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Weitere Aspekte:</a:t>
            </a:r>
            <a:endParaRPr lang="de-DE" dirty="0"/>
          </a:p>
        </p:txBody>
      </p:sp>
      <p:sp>
        <p:nvSpPr>
          <p:cNvPr id="3" name="Inhaltsplatzhalter 2"/>
          <p:cNvSpPr>
            <a:spLocks noGrp="1"/>
          </p:cNvSpPr>
          <p:nvPr>
            <p:ph idx="1"/>
          </p:nvPr>
        </p:nvSpPr>
        <p:spPr/>
        <p:txBody>
          <a:bodyPr>
            <a:normAutofit fontScale="85000" lnSpcReduction="10000"/>
          </a:bodyPr>
          <a:lstStyle/>
          <a:p>
            <a:endParaRPr lang="de-DE" dirty="0" smtClean="0"/>
          </a:p>
          <a:p>
            <a:r>
              <a:rPr lang="de-DE" dirty="0" smtClean="0"/>
              <a:t>Ausbau der Kooperationsstrukturen durch 53 Stellen an den Schulämtern</a:t>
            </a:r>
          </a:p>
          <a:p>
            <a:r>
              <a:rPr lang="de-DE" dirty="0" smtClean="0"/>
              <a:t>150 Mehrbedarfsstellen ab dem Schuljahr 2012/13</a:t>
            </a:r>
          </a:p>
          <a:p>
            <a:r>
              <a:rPr lang="de-DE" dirty="0" smtClean="0"/>
              <a:t>775 Stellen für integrative Lerngruppen ab 2012/13</a:t>
            </a:r>
          </a:p>
          <a:p>
            <a:r>
              <a:rPr lang="de-DE" dirty="0" smtClean="0"/>
              <a:t>Qualifizierung und Fortbildung</a:t>
            </a:r>
          </a:p>
          <a:p>
            <a:r>
              <a:rPr lang="de-DE" dirty="0" smtClean="0"/>
              <a:t>Personalentwicklung und –</a:t>
            </a:r>
            <a:r>
              <a:rPr lang="de-DE" dirty="0" err="1" smtClean="0"/>
              <a:t>gewinnung</a:t>
            </a:r>
            <a:endParaRPr lang="de-DE" dirty="0" smtClean="0"/>
          </a:p>
          <a:p>
            <a:r>
              <a:rPr lang="de-DE" dirty="0" smtClean="0"/>
              <a:t>Wissenschaftliche Begleitung</a:t>
            </a:r>
          </a:p>
          <a:p>
            <a:r>
              <a:rPr lang="de-DE" dirty="0" smtClean="0"/>
              <a:t>Öffentlichkeitsarbeit</a:t>
            </a:r>
            <a:endParaRPr lang="de-DE" dirty="0"/>
          </a:p>
        </p:txBody>
      </p:sp>
    </p:spTree>
    <p:extLst>
      <p:ext uri="{BB962C8B-B14F-4D97-AF65-F5344CB8AC3E}">
        <p14:creationId xmlns:p14="http://schemas.microsoft.com/office/powerpoint/2010/main" val="1592900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Fragen und politische Entscheidungen</a:t>
            </a:r>
            <a:endParaRPr lang="de-DE" dirty="0"/>
          </a:p>
        </p:txBody>
      </p:sp>
      <p:sp>
        <p:nvSpPr>
          <p:cNvPr id="3" name="Inhaltsplatzhalter 2"/>
          <p:cNvSpPr>
            <a:spLocks noGrp="1"/>
          </p:cNvSpPr>
          <p:nvPr>
            <p:ph idx="1"/>
          </p:nvPr>
        </p:nvSpPr>
        <p:spPr>
          <a:xfrm>
            <a:off x="395536" y="2299726"/>
            <a:ext cx="8229600" cy="4525963"/>
          </a:xfrm>
        </p:spPr>
        <p:txBody>
          <a:bodyPr/>
          <a:lstStyle/>
          <a:p>
            <a:r>
              <a:rPr lang="de-DE" dirty="0" smtClean="0"/>
              <a:t>Umsetzung der Eckpunkte</a:t>
            </a:r>
          </a:p>
          <a:p>
            <a:r>
              <a:rPr lang="de-DE" dirty="0" smtClean="0"/>
              <a:t>Fragen der </a:t>
            </a:r>
            <a:r>
              <a:rPr lang="de-DE" dirty="0" err="1" smtClean="0"/>
              <a:t>Konnexität</a:t>
            </a:r>
            <a:endParaRPr lang="de-DE" dirty="0" smtClean="0"/>
          </a:p>
          <a:p>
            <a:r>
              <a:rPr lang="de-DE" dirty="0" smtClean="0"/>
              <a:t>Änderung des Schulgesetzes</a:t>
            </a:r>
          </a:p>
          <a:p>
            <a:pPr marL="0" indent="0">
              <a:buNone/>
            </a:pPr>
            <a:endParaRPr lang="de-DE" dirty="0"/>
          </a:p>
        </p:txBody>
      </p:sp>
    </p:spTree>
    <p:extLst>
      <p:ext uri="{BB962C8B-B14F-4D97-AF65-F5344CB8AC3E}">
        <p14:creationId xmlns:p14="http://schemas.microsoft.com/office/powerpoint/2010/main" val="3905610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Ablauf:</a:t>
            </a:r>
            <a:endParaRPr lang="de-DE" dirty="0"/>
          </a:p>
        </p:txBody>
      </p:sp>
      <p:sp>
        <p:nvSpPr>
          <p:cNvPr id="3" name="Inhaltsplatzhalter 2"/>
          <p:cNvSpPr>
            <a:spLocks noGrp="1"/>
          </p:cNvSpPr>
          <p:nvPr>
            <p:ph idx="1"/>
          </p:nvPr>
        </p:nvSpPr>
        <p:spPr/>
        <p:txBody>
          <a:bodyPr/>
          <a:lstStyle/>
          <a:p>
            <a:r>
              <a:rPr lang="de-DE" dirty="0" smtClean="0"/>
              <a:t>07.02.: Entscheidung in der Fraktion</a:t>
            </a:r>
          </a:p>
          <a:p>
            <a:r>
              <a:rPr lang="de-DE" dirty="0" smtClean="0"/>
              <a:t>Gemeinsames Pressegespräch entweder mit oder ohne der CDU</a:t>
            </a:r>
          </a:p>
          <a:p>
            <a:r>
              <a:rPr lang="de-DE" dirty="0" smtClean="0"/>
              <a:t>14./15.03.: Plenum</a:t>
            </a:r>
          </a:p>
          <a:p>
            <a:r>
              <a:rPr lang="de-DE" dirty="0" smtClean="0"/>
              <a:t>Ausarbeitung eines Gesetzentwurfes durch das MSW</a:t>
            </a:r>
          </a:p>
          <a:p>
            <a:r>
              <a:rPr lang="de-DE" smtClean="0"/>
              <a:t>Verabschiedung Ende 2012</a:t>
            </a:r>
            <a:endParaRPr lang="de-DE" dirty="0" smtClean="0"/>
          </a:p>
          <a:p>
            <a:endParaRPr lang="de-DE" dirty="0"/>
          </a:p>
        </p:txBody>
      </p:sp>
    </p:spTree>
    <p:extLst>
      <p:ext uri="{BB962C8B-B14F-4D97-AF65-F5344CB8AC3E}">
        <p14:creationId xmlns:p14="http://schemas.microsoft.com/office/powerpoint/2010/main" val="2417949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endParaRPr lang="de-DE" dirty="0" smtClean="0"/>
          </a:p>
          <a:p>
            <a:endParaRPr lang="de-DE" dirty="0"/>
          </a:p>
          <a:p>
            <a:pPr marL="0" indent="0" algn="ctr">
              <a:buNone/>
            </a:pPr>
            <a:r>
              <a:rPr lang="de-DE" sz="4000" b="1" dirty="0" smtClean="0"/>
              <a:t>Vielen Dank für die Aufmerksamkeit !</a:t>
            </a:r>
            <a:endParaRPr lang="de-DE" sz="4000" b="1" dirty="0"/>
          </a:p>
        </p:txBody>
      </p:sp>
    </p:spTree>
    <p:extLst>
      <p:ext uri="{BB962C8B-B14F-4D97-AF65-F5344CB8AC3E}">
        <p14:creationId xmlns:p14="http://schemas.microsoft.com/office/powerpoint/2010/main" val="3194355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Ausgangslage</a:t>
            </a:r>
            <a:endParaRPr lang="de-DE" dirty="0"/>
          </a:p>
        </p:txBody>
      </p:sp>
      <p:sp>
        <p:nvSpPr>
          <p:cNvPr id="3" name="Inhaltsplatzhalter 2"/>
          <p:cNvSpPr>
            <a:spLocks noGrp="1"/>
          </p:cNvSpPr>
          <p:nvPr>
            <p:ph idx="1"/>
          </p:nvPr>
        </p:nvSpPr>
        <p:spPr/>
        <p:txBody>
          <a:bodyPr>
            <a:normAutofit fontScale="85000" lnSpcReduction="20000"/>
          </a:bodyPr>
          <a:lstStyle/>
          <a:p>
            <a:r>
              <a:rPr lang="de-DE" b="1" dirty="0"/>
              <a:t>Grundgesetz Artikel 3, Absatz 3</a:t>
            </a:r>
            <a:r>
              <a:rPr lang="de-DE" dirty="0"/>
              <a:t/>
            </a:r>
            <a:br>
              <a:rPr lang="de-DE" dirty="0"/>
            </a:br>
            <a:r>
              <a:rPr lang="de-DE" dirty="0" smtClean="0"/>
              <a:t>„Niemand </a:t>
            </a:r>
            <a:r>
              <a:rPr lang="de-DE" dirty="0"/>
              <a:t>darf wegen seines Geschlechtes, seiner Abstammung, seiner Rasse, seiner Sprache, seiner Heimat und Herkunft, seines Glaubens, seiner religiösen oder politischen Anschauungen benachteiligt oder bevorzugt werden. Niemand darf wegen seiner Behinderung benachteiligt werden. </a:t>
            </a:r>
            <a:r>
              <a:rPr lang="de-DE" dirty="0" smtClean="0"/>
              <a:t>„</a:t>
            </a:r>
            <a:r>
              <a:rPr lang="de-DE" dirty="0"/>
              <a:t/>
            </a:r>
            <a:br>
              <a:rPr lang="de-DE" dirty="0"/>
            </a:br>
            <a:endParaRPr lang="de-DE" dirty="0"/>
          </a:p>
          <a:p>
            <a:r>
              <a:rPr lang="de-DE" b="1" dirty="0"/>
              <a:t>UN-Behindertenrechtskonvention</a:t>
            </a:r>
            <a:r>
              <a:rPr lang="de-DE" dirty="0"/>
              <a:t/>
            </a:r>
            <a:br>
              <a:rPr lang="de-DE" dirty="0"/>
            </a:br>
            <a:r>
              <a:rPr lang="de-DE" dirty="0" smtClean="0"/>
              <a:t>„Die </a:t>
            </a:r>
            <a:r>
              <a:rPr lang="de-DE" dirty="0"/>
              <a:t>Unterzeichner vereinbaren, dass alle Menschen das Recht auf gleichberechtigte gesellschaftliche Teilhabe haben. Sie verpflichten sich, dies auf allen Ebenen umzusetzen. </a:t>
            </a:r>
            <a:r>
              <a:rPr lang="de-DE" dirty="0" smtClean="0"/>
              <a:t>„</a:t>
            </a:r>
            <a:endParaRPr lang="de-DE" dirty="0"/>
          </a:p>
          <a:p>
            <a:endParaRPr lang="de-DE" dirty="0"/>
          </a:p>
        </p:txBody>
      </p:sp>
    </p:spTree>
    <p:extLst>
      <p:ext uri="{BB962C8B-B14F-4D97-AF65-F5344CB8AC3E}">
        <p14:creationId xmlns:p14="http://schemas.microsoft.com/office/powerpoint/2010/main" val="3613858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Fakten: Schuljahr 2010/11</a:t>
            </a:r>
            <a:r>
              <a:rPr lang="de-DE" dirty="0"/>
              <a:t/>
            </a:r>
            <a:br>
              <a:rPr lang="de-DE" dirty="0"/>
            </a:br>
            <a:endParaRPr lang="de-DE" dirty="0"/>
          </a:p>
        </p:txBody>
      </p:sp>
      <p:sp>
        <p:nvSpPr>
          <p:cNvPr id="3" name="Inhaltsplatzhalter 2"/>
          <p:cNvSpPr>
            <a:spLocks noGrp="1"/>
          </p:cNvSpPr>
          <p:nvPr>
            <p:ph idx="1"/>
          </p:nvPr>
        </p:nvSpPr>
        <p:spPr/>
        <p:txBody>
          <a:bodyPr>
            <a:normAutofit/>
          </a:bodyPr>
          <a:lstStyle/>
          <a:p>
            <a:r>
              <a:rPr lang="de-DE" dirty="0" smtClean="0"/>
              <a:t>Von ca. 1,9 Mio. Schülerinnen und Schüler sind 105.545 in 724 Förderschulen</a:t>
            </a:r>
          </a:p>
          <a:p>
            <a:r>
              <a:rPr lang="de-DE" dirty="0" smtClean="0"/>
              <a:t>Sie werden von 20.435 Lehrkräften unterrichtet</a:t>
            </a:r>
          </a:p>
          <a:p>
            <a:r>
              <a:rPr lang="de-DE" dirty="0" smtClean="0"/>
              <a:t>22.757 Schülerinnen und Schüler sind im gemeinsamen Unterricht (GU)</a:t>
            </a:r>
          </a:p>
          <a:p>
            <a:r>
              <a:rPr lang="de-DE" dirty="0" smtClean="0"/>
              <a:t>Förderquote: 1991:  4,5 %	2009: 6,3 %</a:t>
            </a:r>
          </a:p>
          <a:p>
            <a:endParaRPr lang="de-DE" dirty="0"/>
          </a:p>
        </p:txBody>
      </p:sp>
    </p:spTree>
    <p:extLst>
      <p:ext uri="{BB962C8B-B14F-4D97-AF65-F5344CB8AC3E}">
        <p14:creationId xmlns:p14="http://schemas.microsoft.com/office/powerpoint/2010/main" val="2211237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Regionale Unterschiede</a:t>
            </a:r>
            <a:endParaRPr lang="de-DE" dirty="0"/>
          </a:p>
        </p:txBody>
      </p:sp>
      <p:sp>
        <p:nvSpPr>
          <p:cNvPr id="3" name="Inhaltsplatzhalter 2"/>
          <p:cNvSpPr>
            <a:spLocks noGrp="1"/>
          </p:cNvSpPr>
          <p:nvPr>
            <p:ph idx="1"/>
          </p:nvPr>
        </p:nvSpPr>
        <p:spPr>
          <a:xfrm>
            <a:off x="395536" y="2420888"/>
            <a:ext cx="8229600" cy="4525963"/>
          </a:xfrm>
        </p:spPr>
        <p:txBody>
          <a:bodyPr/>
          <a:lstStyle/>
          <a:p>
            <a:r>
              <a:rPr lang="de-DE" b="1" dirty="0"/>
              <a:t>Inklusionsquote Grundschule: 	24,9 </a:t>
            </a:r>
            <a:r>
              <a:rPr lang="de-DE" b="1" dirty="0" smtClean="0"/>
              <a:t>%</a:t>
            </a:r>
            <a:br>
              <a:rPr lang="de-DE" b="1" dirty="0" smtClean="0"/>
            </a:br>
            <a:r>
              <a:rPr lang="de-DE" dirty="0" smtClean="0"/>
              <a:t>Dortmund: 40,3 % 	Bottrop: 4 %</a:t>
            </a:r>
            <a:endParaRPr lang="de-DE" dirty="0"/>
          </a:p>
          <a:p>
            <a:endParaRPr lang="de-DE" dirty="0" smtClean="0"/>
          </a:p>
          <a:p>
            <a:r>
              <a:rPr lang="de-DE" b="1" dirty="0" smtClean="0"/>
              <a:t>Inklusionsquote </a:t>
            </a:r>
            <a:r>
              <a:rPr lang="de-DE" b="1" dirty="0"/>
              <a:t>Sek. I: 	</a:t>
            </a:r>
            <a:r>
              <a:rPr lang="de-DE" b="1" dirty="0" smtClean="0"/>
              <a:t>11,1</a:t>
            </a:r>
            <a:r>
              <a:rPr lang="de-DE" b="1" dirty="0"/>
              <a:t>, </a:t>
            </a:r>
            <a:r>
              <a:rPr lang="de-DE" b="1" dirty="0" smtClean="0"/>
              <a:t>%</a:t>
            </a:r>
            <a:br>
              <a:rPr lang="de-DE" b="1" dirty="0" smtClean="0"/>
            </a:br>
            <a:r>
              <a:rPr lang="de-DE" dirty="0" smtClean="0"/>
              <a:t>Bonn: 23,5 %		Gelsenkirchen: 2,2 %</a:t>
            </a:r>
            <a:endParaRPr lang="de-DE" dirty="0"/>
          </a:p>
          <a:p>
            <a:endParaRPr lang="de-DE" dirty="0"/>
          </a:p>
        </p:txBody>
      </p:sp>
    </p:spTree>
    <p:extLst>
      <p:ext uri="{BB962C8B-B14F-4D97-AF65-F5344CB8AC3E}">
        <p14:creationId xmlns:p14="http://schemas.microsoft.com/office/powerpoint/2010/main" val="3315076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400" dirty="0"/>
              <a:t>Sonderpädagogische Förderschwerpunkte nach </a:t>
            </a:r>
            <a:r>
              <a:rPr lang="de-DE" sz="3400" dirty="0" err="1"/>
              <a:t>SchulG</a:t>
            </a:r>
            <a:r>
              <a:rPr lang="de-DE" sz="3400" dirty="0"/>
              <a:t>:</a:t>
            </a:r>
            <a:br>
              <a:rPr lang="de-DE" sz="3400" dirty="0"/>
            </a:br>
            <a:endParaRPr lang="de-DE" sz="3400" dirty="0"/>
          </a:p>
        </p:txBody>
      </p:sp>
      <p:sp>
        <p:nvSpPr>
          <p:cNvPr id="3" name="Inhaltsplatzhalter 2"/>
          <p:cNvSpPr>
            <a:spLocks noGrp="1"/>
          </p:cNvSpPr>
          <p:nvPr>
            <p:ph idx="1"/>
          </p:nvPr>
        </p:nvSpPr>
        <p:spPr/>
        <p:txBody>
          <a:bodyPr>
            <a:normAutofit/>
          </a:bodyPr>
          <a:lstStyle/>
          <a:p>
            <a:r>
              <a:rPr lang="de-DE" dirty="0" smtClean="0"/>
              <a:t>Lernen</a:t>
            </a:r>
          </a:p>
          <a:p>
            <a:r>
              <a:rPr lang="de-DE" dirty="0" smtClean="0"/>
              <a:t>Sprache</a:t>
            </a:r>
          </a:p>
          <a:p>
            <a:r>
              <a:rPr lang="de-DE" dirty="0" smtClean="0"/>
              <a:t>Emotionale und soziale Entwicklung</a:t>
            </a:r>
          </a:p>
          <a:p>
            <a:r>
              <a:rPr lang="de-DE" dirty="0" smtClean="0"/>
              <a:t>Hören und Kommunikation</a:t>
            </a:r>
          </a:p>
          <a:p>
            <a:r>
              <a:rPr lang="de-DE" dirty="0" smtClean="0"/>
              <a:t>Sehen</a:t>
            </a:r>
          </a:p>
          <a:p>
            <a:r>
              <a:rPr lang="de-DE" dirty="0" smtClean="0"/>
              <a:t>Geistige Entwicklung</a:t>
            </a:r>
          </a:p>
          <a:p>
            <a:r>
              <a:rPr lang="de-DE" dirty="0" smtClean="0"/>
              <a:t>Körperliche und motorische Entwicklung</a:t>
            </a:r>
            <a:endParaRPr lang="de-DE" dirty="0"/>
          </a:p>
        </p:txBody>
      </p:sp>
    </p:spTree>
    <p:extLst>
      <p:ext uri="{BB962C8B-B14F-4D97-AF65-F5344CB8AC3E}">
        <p14:creationId xmlns:p14="http://schemas.microsoft.com/office/powerpoint/2010/main" val="2705830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Prognostizierte Entwicklung für die Förderschulen</a:t>
            </a:r>
            <a:endParaRPr lang="de-DE" dirty="0"/>
          </a:p>
        </p:txBody>
      </p:sp>
      <p:sp>
        <p:nvSpPr>
          <p:cNvPr id="3" name="Inhaltsplatzhalter 2"/>
          <p:cNvSpPr>
            <a:spLocks noGrp="1"/>
          </p:cNvSpPr>
          <p:nvPr>
            <p:ph idx="1"/>
          </p:nvPr>
        </p:nvSpPr>
        <p:spPr>
          <a:xfrm>
            <a:off x="467544" y="1916832"/>
            <a:ext cx="8229600" cy="4525963"/>
          </a:xfrm>
        </p:spPr>
        <p:txBody>
          <a:bodyPr>
            <a:normAutofit lnSpcReduction="10000"/>
          </a:bodyPr>
          <a:lstStyle/>
          <a:p>
            <a:r>
              <a:rPr lang="de-DE" dirty="0" smtClean="0"/>
              <a:t>Viele  </a:t>
            </a:r>
            <a:r>
              <a:rPr lang="de-DE" dirty="0"/>
              <a:t>Förderschulen </a:t>
            </a:r>
            <a:r>
              <a:rPr lang="de-DE" dirty="0" smtClean="0"/>
              <a:t>heute </a:t>
            </a:r>
            <a:r>
              <a:rPr lang="de-DE" dirty="0"/>
              <a:t>schon </a:t>
            </a:r>
            <a:r>
              <a:rPr lang="de-DE" dirty="0" smtClean="0"/>
              <a:t>unter </a:t>
            </a:r>
            <a:r>
              <a:rPr lang="de-DE" dirty="0"/>
              <a:t>der </a:t>
            </a:r>
            <a:r>
              <a:rPr lang="de-DE" dirty="0" smtClean="0"/>
              <a:t>Mindestgröße (FS „Lernen“ zur Zeit 58,4 %)</a:t>
            </a:r>
            <a:endParaRPr lang="de-DE" dirty="0"/>
          </a:p>
          <a:p>
            <a:r>
              <a:rPr lang="de-DE" dirty="0"/>
              <a:t>Bei </a:t>
            </a:r>
            <a:r>
              <a:rPr lang="de-DE" dirty="0" smtClean="0"/>
              <a:t>demografischer </a:t>
            </a:r>
            <a:r>
              <a:rPr lang="de-DE" dirty="0"/>
              <a:t>Entwicklung und </a:t>
            </a:r>
            <a:r>
              <a:rPr lang="de-DE" dirty="0" smtClean="0"/>
              <a:t> linearer </a:t>
            </a:r>
            <a:r>
              <a:rPr lang="de-DE" dirty="0"/>
              <a:t>„Förderbetroffenheit“ nach heutiger Einteilung wären </a:t>
            </a:r>
            <a:r>
              <a:rPr lang="de-DE" dirty="0" smtClean="0"/>
              <a:t>2020 nahezu </a:t>
            </a:r>
            <a:r>
              <a:rPr lang="de-DE" dirty="0"/>
              <a:t>alle Förderschulen Lernen, über 80% </a:t>
            </a:r>
            <a:r>
              <a:rPr lang="de-DE" dirty="0" smtClean="0"/>
              <a:t>der Schulen für emotional </a:t>
            </a:r>
            <a:r>
              <a:rPr lang="de-DE" dirty="0"/>
              <a:t>soziale Entwicklung und 47% Sprache weit unter der </a:t>
            </a:r>
            <a:r>
              <a:rPr lang="de-DE" dirty="0" smtClean="0"/>
              <a:t>Mindestgröße</a:t>
            </a:r>
            <a:br>
              <a:rPr lang="de-DE" dirty="0" smtClean="0"/>
            </a:br>
            <a:r>
              <a:rPr lang="de-DE" b="1" dirty="0" smtClean="0"/>
              <a:t>Daher </a:t>
            </a:r>
            <a:r>
              <a:rPr lang="de-DE" b="1" dirty="0"/>
              <a:t>dringende Handlungsnotwendigkeit!</a:t>
            </a:r>
          </a:p>
          <a:p>
            <a:endParaRPr lang="de-DE" dirty="0"/>
          </a:p>
        </p:txBody>
      </p:sp>
    </p:spTree>
    <p:extLst>
      <p:ext uri="{BB962C8B-B14F-4D97-AF65-F5344CB8AC3E}">
        <p14:creationId xmlns:p14="http://schemas.microsoft.com/office/powerpoint/2010/main" val="2734997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Beschlusslage</a:t>
            </a:r>
            <a:endParaRPr lang="de-DE" dirty="0"/>
          </a:p>
        </p:txBody>
      </p:sp>
      <p:sp>
        <p:nvSpPr>
          <p:cNvPr id="3" name="Inhaltsplatzhalter 2"/>
          <p:cNvSpPr>
            <a:spLocks noGrp="1"/>
          </p:cNvSpPr>
          <p:nvPr>
            <p:ph idx="1"/>
          </p:nvPr>
        </p:nvSpPr>
        <p:spPr/>
        <p:txBody>
          <a:bodyPr>
            <a:normAutofit/>
          </a:bodyPr>
          <a:lstStyle/>
          <a:p>
            <a:r>
              <a:rPr lang="de-DE" b="1" dirty="0" smtClean="0"/>
              <a:t>Ziel: „Wir schaffen Inklusion“ (Koalitionsvertrag)</a:t>
            </a:r>
          </a:p>
          <a:p>
            <a:endParaRPr lang="de-DE" b="1" dirty="0" smtClean="0"/>
          </a:p>
          <a:p>
            <a:r>
              <a:rPr lang="de-DE" b="1" dirty="0" smtClean="0"/>
              <a:t>01.12.2010: Gemeinsamer Antrag SPD, CDU und Bündnis 90/ Die Grünen „UN-Konvention zur Inklusion in </a:t>
            </a:r>
            <a:r>
              <a:rPr lang="de-DE" dirty="0" smtClean="0"/>
              <a:t>der</a:t>
            </a:r>
            <a:r>
              <a:rPr lang="de-DE" b="1" dirty="0" smtClean="0"/>
              <a:t> Schule umsetzen, </a:t>
            </a:r>
            <a:r>
              <a:rPr lang="de-DE" i="1" dirty="0" smtClean="0"/>
              <a:t>einstimmig im Landtag angenommen bei Enthaltung der FDP</a:t>
            </a:r>
          </a:p>
        </p:txBody>
      </p:sp>
    </p:spTree>
    <p:extLst>
      <p:ext uri="{BB962C8B-B14F-4D97-AF65-F5344CB8AC3E}">
        <p14:creationId xmlns:p14="http://schemas.microsoft.com/office/powerpoint/2010/main" val="2941355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lvl="0"/>
            <a:r>
              <a:rPr lang="de-DE" dirty="0" smtClean="0">
                <a:solidFill>
                  <a:prstClr val="black"/>
                </a:solidFill>
              </a:rPr>
              <a:t>2011</a:t>
            </a:r>
            <a:r>
              <a:rPr lang="de-DE" dirty="0">
                <a:solidFill>
                  <a:prstClr val="black"/>
                </a:solidFill>
              </a:rPr>
              <a:t>: </a:t>
            </a:r>
            <a:endParaRPr lang="de-DE" dirty="0"/>
          </a:p>
        </p:txBody>
      </p:sp>
      <p:sp>
        <p:nvSpPr>
          <p:cNvPr id="3" name="Inhaltsplatzhalter 2"/>
          <p:cNvSpPr>
            <a:spLocks noGrp="1"/>
          </p:cNvSpPr>
          <p:nvPr>
            <p:ph idx="1"/>
          </p:nvPr>
        </p:nvSpPr>
        <p:spPr>
          <a:xfrm>
            <a:off x="611560" y="2204864"/>
            <a:ext cx="8075240" cy="3921299"/>
          </a:xfrm>
        </p:spPr>
        <p:txBody>
          <a:bodyPr>
            <a:normAutofit fontScale="92500" lnSpcReduction="10000"/>
          </a:bodyPr>
          <a:lstStyle/>
          <a:p>
            <a:r>
              <a:rPr lang="de-DE" b="1" dirty="0">
                <a:solidFill>
                  <a:prstClr val="black"/>
                </a:solidFill>
              </a:rPr>
              <a:t>Wissenschaftliche Gutachten „Auf dem Weg zur schulischen Inklusion“ (Klemm/ Preuss-Lausitz</a:t>
            </a:r>
            <a:r>
              <a:rPr lang="de-DE" b="1" dirty="0" smtClean="0">
                <a:solidFill>
                  <a:prstClr val="black"/>
                </a:solidFill>
              </a:rPr>
              <a:t>)</a:t>
            </a:r>
          </a:p>
          <a:p>
            <a:r>
              <a:rPr lang="de-DE" b="1" dirty="0" smtClean="0">
                <a:solidFill>
                  <a:prstClr val="black"/>
                </a:solidFill>
              </a:rPr>
              <a:t>Bildungskonferenz 20.05.2011</a:t>
            </a:r>
            <a:endParaRPr lang="de-DE" b="1" dirty="0">
              <a:solidFill>
                <a:prstClr val="black"/>
              </a:solidFill>
            </a:endParaRPr>
          </a:p>
          <a:p>
            <a:pPr lvl="0"/>
            <a:r>
              <a:rPr lang="de-DE" b="1" dirty="0" smtClean="0">
                <a:solidFill>
                  <a:prstClr val="black"/>
                </a:solidFill>
              </a:rPr>
              <a:t>Schulkonsens  SPD/ CDU und Bündnis 90/ Die Grünen vom 19.07.2011 (Inklusion wird gemeinsam fortgesetzt)</a:t>
            </a:r>
            <a:endParaRPr lang="de-DE" b="1" dirty="0">
              <a:solidFill>
                <a:prstClr val="black"/>
              </a:solidFill>
            </a:endParaRPr>
          </a:p>
          <a:p>
            <a:pPr lvl="0"/>
            <a:r>
              <a:rPr lang="de-DE" b="1" dirty="0" smtClean="0">
                <a:solidFill>
                  <a:prstClr val="black"/>
                </a:solidFill>
              </a:rPr>
              <a:t>Workshops und Gesprächsrunden durch das MSW im Herbst 2011</a:t>
            </a:r>
            <a:endParaRPr lang="de-DE" b="1" dirty="0">
              <a:solidFill>
                <a:prstClr val="black"/>
              </a:solidFill>
            </a:endParaRPr>
          </a:p>
          <a:p>
            <a:endParaRPr lang="de-DE" dirty="0" smtClean="0"/>
          </a:p>
        </p:txBody>
      </p:sp>
    </p:spTree>
    <p:extLst>
      <p:ext uri="{BB962C8B-B14F-4D97-AF65-F5344CB8AC3E}">
        <p14:creationId xmlns:p14="http://schemas.microsoft.com/office/powerpoint/2010/main" val="1582075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Vorschlag der </a:t>
            </a:r>
            <a:r>
              <a:rPr lang="de-DE" dirty="0" smtClean="0"/>
              <a:t>Gutachter</a:t>
            </a:r>
            <a:br>
              <a:rPr lang="de-DE" dirty="0" smtClean="0"/>
            </a:br>
            <a:r>
              <a:rPr lang="de-DE" dirty="0" smtClean="0"/>
              <a:t>Klemm/ Preuss-Lausitz:</a:t>
            </a:r>
            <a:endParaRPr lang="de-DE" dirty="0"/>
          </a:p>
        </p:txBody>
      </p:sp>
      <p:sp>
        <p:nvSpPr>
          <p:cNvPr id="3" name="Inhaltsplatzhalter 2"/>
          <p:cNvSpPr>
            <a:spLocks noGrp="1"/>
          </p:cNvSpPr>
          <p:nvPr>
            <p:ph idx="1"/>
          </p:nvPr>
        </p:nvSpPr>
        <p:spPr/>
        <p:txBody>
          <a:bodyPr/>
          <a:lstStyle/>
          <a:p>
            <a:endParaRPr lang="de-DE" dirty="0"/>
          </a:p>
          <a:p>
            <a:r>
              <a:rPr lang="de-DE" dirty="0" smtClean="0"/>
              <a:t>Förderschulen </a:t>
            </a:r>
            <a:r>
              <a:rPr lang="de-DE" b="1" dirty="0" smtClean="0"/>
              <a:t>Lernen, Sprache sowie Emotionale </a:t>
            </a:r>
            <a:r>
              <a:rPr lang="de-DE" b="1" dirty="0"/>
              <a:t>und soziale </a:t>
            </a:r>
            <a:r>
              <a:rPr lang="de-DE" b="1" dirty="0" smtClean="0"/>
              <a:t>Entwicklung </a:t>
            </a:r>
            <a:r>
              <a:rPr lang="de-DE" dirty="0" smtClean="0"/>
              <a:t>nehmen zu einem bestimmten Zeitpunkt keine Schülerinnen und Schüler auf</a:t>
            </a:r>
          </a:p>
          <a:p>
            <a:r>
              <a:rPr lang="de-DE" dirty="0" smtClean="0"/>
              <a:t>Vermeidung von Doppelstrukturen</a:t>
            </a:r>
          </a:p>
          <a:p>
            <a:r>
              <a:rPr lang="de-DE" dirty="0" smtClean="0"/>
              <a:t>Rechtsanspruch auf Inklusion</a:t>
            </a:r>
            <a:endParaRPr lang="de-DE" dirty="0"/>
          </a:p>
        </p:txBody>
      </p:sp>
    </p:spTree>
    <p:extLst>
      <p:ext uri="{BB962C8B-B14F-4D97-AF65-F5344CB8AC3E}">
        <p14:creationId xmlns:p14="http://schemas.microsoft.com/office/powerpoint/2010/main" val="245739621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400</Words>
  <Application>Microsoft Office PowerPoint</Application>
  <PresentationFormat>Bildschirmpräsentation (4:3)</PresentationFormat>
  <Paragraphs>71</Paragraphs>
  <Slides>15</Slides>
  <Notes>0</Notes>
  <HiddenSlides>0</HiddenSlides>
  <MMClips>0</MMClips>
  <ScaleCrop>false</ScaleCrop>
  <HeadingPairs>
    <vt:vector size="4" baseType="variant">
      <vt:variant>
        <vt:lpstr>Design</vt:lpstr>
      </vt:variant>
      <vt:variant>
        <vt:i4>2</vt:i4>
      </vt:variant>
      <vt:variant>
        <vt:lpstr>Folientitel</vt:lpstr>
      </vt:variant>
      <vt:variant>
        <vt:i4>15</vt:i4>
      </vt:variant>
    </vt:vector>
  </HeadingPairs>
  <TitlesOfParts>
    <vt:vector size="17" baseType="lpstr">
      <vt:lpstr>Larissa</vt:lpstr>
      <vt:lpstr>Benutzerdefiniertes Design</vt:lpstr>
      <vt:lpstr>   Auf dem Weg zu einem inklusiven Schulsystem    </vt:lpstr>
      <vt:lpstr>Ausgangslage</vt:lpstr>
      <vt:lpstr>Fakten: Schuljahr 2010/11 </vt:lpstr>
      <vt:lpstr>Regionale Unterschiede</vt:lpstr>
      <vt:lpstr>Sonderpädagogische Förderschwerpunkte nach SchulG: </vt:lpstr>
      <vt:lpstr>Prognostizierte Entwicklung für die Förderschulen</vt:lpstr>
      <vt:lpstr>Beschlusslage</vt:lpstr>
      <vt:lpstr>2011: </vt:lpstr>
      <vt:lpstr>Vorschlag der Gutachter Klemm/ Preuss-Lausitz:</vt:lpstr>
      <vt:lpstr>Gemeinsamer Antrag zu Eckpunkten eines Inklusionsplans:</vt:lpstr>
      <vt:lpstr>PowerPoint-Präsentation</vt:lpstr>
      <vt:lpstr>Weitere Aspekte:</vt:lpstr>
      <vt:lpstr>Fragen und politische Entscheidungen</vt:lpstr>
      <vt:lpstr>Ablauf:</vt:lpstr>
      <vt:lpstr>PowerPoint-Präsentation</vt:lpstr>
    </vt:vector>
  </TitlesOfParts>
  <Company>Landtag NRW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Startschuss für NRW-Gemeinschaftsschule</dc:title>
  <dc:creator>Blienert, Burkhard</dc:creator>
  <cp:lastModifiedBy>Blienert, Burkhard</cp:lastModifiedBy>
  <cp:revision>105</cp:revision>
  <cp:lastPrinted>2012-01-31T13:37:30Z</cp:lastPrinted>
  <dcterms:created xsi:type="dcterms:W3CDTF">2010-09-20T11:58:22Z</dcterms:created>
  <dcterms:modified xsi:type="dcterms:W3CDTF">2012-02-07T06:32:52Z</dcterms:modified>
</cp:coreProperties>
</file>